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5" autoAdjust="0"/>
  </p:normalViewPr>
  <p:slideViewPr>
    <p:cSldViewPr>
      <p:cViewPr varScale="1">
        <p:scale>
          <a:sx n="111" d="100"/>
          <a:sy n="111" d="100"/>
        </p:scale>
        <p:origin x="134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0EEE-1CBC-479D-961D-CFD43C86179A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912A-EB0C-43FE-B395-244DA0B26E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4488" y="548680"/>
            <a:ext cx="9361040" cy="648071"/>
          </a:xfrm>
          <a:noFill/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sz="1600" b="1" dirty="0" smtClean="0">
                <a:latin typeface="Trebuchet MS" pitchFamily="34" charset="0"/>
              </a:rPr>
              <a:t>Berg- und Universitätsstadt Clausthal-Zellerfeld</a:t>
            </a:r>
            <a:endParaRPr lang="de-DE" sz="1600" b="1" dirty="0">
              <a:latin typeface="Trebuchet MS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4488" y="1196752"/>
            <a:ext cx="1512168" cy="108012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de-DE" sz="800" dirty="0" smtClean="0">
                <a:solidFill>
                  <a:schemeClr val="tx1"/>
                </a:solidFill>
                <a:latin typeface="Trebuchet MS" pitchFamily="34" charset="0"/>
              </a:rPr>
              <a:t>Produkt 53501 </a:t>
            </a:r>
          </a:p>
          <a:p>
            <a:pPr>
              <a:spcBef>
                <a:spcPts val="0"/>
              </a:spcBef>
            </a:pPr>
            <a:r>
              <a:rPr lang="de-DE" sz="600" dirty="0" smtClean="0">
                <a:solidFill>
                  <a:schemeClr val="tx1"/>
                </a:solidFill>
                <a:latin typeface="Trebuchet MS" pitchFamily="34" charset="0"/>
              </a:rPr>
              <a:t>(Teilhaushalt 1/</a:t>
            </a:r>
            <a:r>
              <a:rPr lang="de-DE" sz="600" i="1" dirty="0" smtClean="0">
                <a:solidFill>
                  <a:schemeClr val="tx1"/>
                </a:solidFill>
                <a:latin typeface="Trebuchet MS" pitchFamily="34" charset="0"/>
              </a:rPr>
              <a:t>100% freiwillig)</a:t>
            </a:r>
          </a:p>
          <a:p>
            <a:pPr>
              <a:spcBef>
                <a:spcPts val="0"/>
              </a:spcBef>
            </a:pPr>
            <a:endParaRPr lang="de-DE" sz="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endParaRPr lang="de-DE" sz="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r>
              <a:rPr lang="de-DE" sz="1050" b="1" dirty="0" smtClean="0">
                <a:solidFill>
                  <a:schemeClr val="tx1"/>
                </a:solidFill>
                <a:latin typeface="Trebuchet MS" pitchFamily="34" charset="0"/>
              </a:rPr>
              <a:t>Kombinierte </a:t>
            </a:r>
          </a:p>
          <a:p>
            <a:pPr>
              <a:spcBef>
                <a:spcPts val="0"/>
              </a:spcBef>
            </a:pPr>
            <a:r>
              <a:rPr lang="de-DE" sz="1050" b="1" dirty="0" smtClean="0">
                <a:solidFill>
                  <a:schemeClr val="tx1"/>
                </a:solidFill>
                <a:latin typeface="Trebuchet MS" pitchFamily="34" charset="0"/>
              </a:rPr>
              <a:t>Versorgung</a:t>
            </a:r>
            <a:endParaRPr lang="de-DE" sz="1000" b="1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24808" y="1196752"/>
            <a:ext cx="1368152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 57301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(Teilhaushalt 1/</a:t>
            </a:r>
            <a:r>
              <a:rPr lang="de-DE" sz="600" i="1" dirty="0" smtClean="0">
                <a:latin typeface="Trebuchet MS" pitchFamily="34" charset="0"/>
              </a:rPr>
              <a:t>100% freiwillig</a:t>
            </a:r>
            <a:r>
              <a:rPr lang="de-DE" sz="600" dirty="0" smtClean="0">
                <a:latin typeface="Trebuchet MS" pitchFamily="34" charset="0"/>
              </a:rPr>
              <a:t>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1050" b="1" dirty="0" smtClean="0">
                <a:latin typeface="Trebuchet MS" pitchFamily="34" charset="0"/>
              </a:rPr>
              <a:t>Eigenbetrieb Baubetriebshof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92960" y="1196752"/>
            <a:ext cx="1368152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 57302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(Teilhaushalt 1 /</a:t>
            </a:r>
            <a:r>
              <a:rPr lang="de-DE" sz="600" i="1" dirty="0" smtClean="0">
                <a:latin typeface="Trebuchet MS" pitchFamily="34" charset="0"/>
              </a:rPr>
              <a:t>100% freiwillig</a:t>
            </a:r>
            <a:r>
              <a:rPr lang="de-DE" sz="600" dirty="0" smtClean="0">
                <a:latin typeface="Trebuchet MS" pitchFamily="34" charset="0"/>
              </a:rPr>
              <a:t>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1050" b="1" dirty="0" smtClean="0">
                <a:latin typeface="Trebuchet MS" pitchFamily="34" charset="0"/>
              </a:rPr>
              <a:t>Eigenbetrieb Abwasserbetrieb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56656" y="1196752"/>
            <a:ext cx="1368152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 57101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(Teilhaushalt 3 /</a:t>
            </a:r>
            <a:r>
              <a:rPr lang="de-DE" sz="600" i="1" dirty="0" smtClean="0">
                <a:latin typeface="Trebuchet MS" pitchFamily="34" charset="0"/>
              </a:rPr>
              <a:t>100% freiwillig</a:t>
            </a:r>
            <a:r>
              <a:rPr lang="de-DE" sz="600" dirty="0" smtClean="0">
                <a:latin typeface="Trebuchet MS" pitchFamily="34" charset="0"/>
              </a:rPr>
              <a:t>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1050" b="1" dirty="0" smtClean="0">
                <a:latin typeface="Trebuchet MS" pitchFamily="34" charset="0"/>
              </a:rPr>
              <a:t>Wirtschafts-</a:t>
            </a:r>
            <a:r>
              <a:rPr lang="de-DE" sz="1050" b="1" dirty="0" err="1" smtClean="0">
                <a:latin typeface="Trebuchet MS" pitchFamily="34" charset="0"/>
              </a:rPr>
              <a:t>förderung</a:t>
            </a:r>
            <a:endParaRPr lang="de-DE" sz="1050" b="1" dirty="0" smtClean="0">
              <a:latin typeface="Trebuchet MS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61112" y="1196752"/>
            <a:ext cx="1296144" cy="108012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 57501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(Teilhaushalt 1 /</a:t>
            </a:r>
            <a:r>
              <a:rPr lang="de-DE" sz="600" i="1" dirty="0" smtClean="0">
                <a:latin typeface="Trebuchet MS" pitchFamily="34" charset="0"/>
              </a:rPr>
              <a:t>100% freiwillig</a:t>
            </a:r>
            <a:r>
              <a:rPr lang="de-DE" sz="600" dirty="0" smtClean="0">
                <a:latin typeface="Trebuchet MS" pitchFamily="34" charset="0"/>
              </a:rPr>
              <a:t>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1050" b="1" dirty="0" smtClean="0">
                <a:latin typeface="Trebuchet MS" pitchFamily="34" charset="0"/>
              </a:rPr>
              <a:t>Tourismus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257256" y="1196752"/>
            <a:ext cx="1368152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 61201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(Teilhaushalt 1)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1000" b="1" dirty="0" smtClean="0">
                <a:latin typeface="Trebuchet MS" pitchFamily="34" charset="0"/>
              </a:rPr>
              <a:t>Sonstige allgemeine </a:t>
            </a:r>
          </a:p>
          <a:p>
            <a:pPr algn="ctr"/>
            <a:r>
              <a:rPr lang="de-DE" sz="1000" b="1" dirty="0" smtClean="0">
                <a:latin typeface="Trebuchet MS" pitchFamily="34" charset="0"/>
              </a:rPr>
              <a:t>Finanzwirtschaft</a:t>
            </a:r>
            <a:endParaRPr lang="de-DE" sz="1000" b="1" dirty="0">
              <a:latin typeface="Trebuchet MS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697416" y="1196752"/>
            <a:ext cx="1008112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Produktgruppe 231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(nicht im Haushalt vergeben)</a:t>
            </a:r>
          </a:p>
          <a:p>
            <a:pPr algn="ctr"/>
            <a:endParaRPr lang="de-DE" sz="6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Berufliche</a:t>
            </a:r>
          </a:p>
          <a:p>
            <a:pPr algn="ctr"/>
            <a:r>
              <a:rPr lang="de-DE" sz="800" dirty="0" smtClean="0">
                <a:latin typeface="Trebuchet MS" pitchFamily="34" charset="0"/>
              </a:rPr>
              <a:t>Schulen</a:t>
            </a:r>
            <a:endParaRPr lang="de-DE" sz="1000" dirty="0">
              <a:latin typeface="Trebuchet MS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0472" y="2852936"/>
            <a:ext cx="93610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Stadtwerke </a:t>
            </a:r>
          </a:p>
          <a:p>
            <a:pPr algn="ctr"/>
            <a:r>
              <a:rPr lang="de-DE" sz="600" b="1" dirty="0" smtClean="0">
                <a:latin typeface="Trebuchet MS" pitchFamily="34" charset="0"/>
              </a:rPr>
              <a:t>Clausthal-Zellerfeld</a:t>
            </a:r>
            <a:r>
              <a:rPr lang="de-DE" sz="700" b="1" dirty="0" smtClean="0">
                <a:latin typeface="Trebuchet MS" pitchFamily="34" charset="0"/>
              </a:rPr>
              <a:t> </a:t>
            </a:r>
            <a:r>
              <a:rPr lang="de-DE" sz="800" b="1" dirty="0" smtClean="0">
                <a:latin typeface="Trebuchet MS" pitchFamily="34" charset="0"/>
              </a:rPr>
              <a:t>GmbH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1208584" y="2852936"/>
            <a:ext cx="79208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Stadtwerke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 Altenau GmbH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76%</a:t>
            </a:r>
          </a:p>
        </p:txBody>
      </p:sp>
      <p:cxnSp>
        <p:nvCxnSpPr>
          <p:cNvPr id="85" name="Gewinkelte Verbindung 84"/>
          <p:cNvCxnSpPr>
            <a:stCxn id="3" idx="2"/>
            <a:endCxn id="16" idx="0"/>
          </p:cNvCxnSpPr>
          <p:nvPr/>
        </p:nvCxnSpPr>
        <p:spPr>
          <a:xfrm rot="5400000">
            <a:off x="596516" y="2348880"/>
            <a:ext cx="576064" cy="43204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winkelte Verbindung 88"/>
          <p:cNvCxnSpPr>
            <a:stCxn id="3" idx="2"/>
            <a:endCxn id="80" idx="0"/>
          </p:cNvCxnSpPr>
          <p:nvPr/>
        </p:nvCxnSpPr>
        <p:spPr>
          <a:xfrm rot="16200000" flipH="1">
            <a:off x="1064568" y="2312876"/>
            <a:ext cx="576064" cy="5040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3512840" y="2852936"/>
            <a:ext cx="79208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Eigenbetrieb BBH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155" name="Gerade Verbindung mit Pfeil 154"/>
          <p:cNvCxnSpPr>
            <a:stCxn id="4" idx="2"/>
            <a:endCxn id="90" idx="0"/>
          </p:cNvCxnSpPr>
          <p:nvPr/>
        </p:nvCxnSpPr>
        <p:spPr>
          <a:xfrm>
            <a:off x="3908884" y="227687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feld 176"/>
          <p:cNvSpPr txBox="1"/>
          <p:nvPr/>
        </p:nvSpPr>
        <p:spPr>
          <a:xfrm>
            <a:off x="4880992" y="2852936"/>
            <a:ext cx="79208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Eigenbetrieb AWB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179" name="Gerade Verbindung mit Pfeil 178"/>
          <p:cNvCxnSpPr>
            <a:stCxn id="5" idx="2"/>
            <a:endCxn id="177" idx="0"/>
          </p:cNvCxnSpPr>
          <p:nvPr/>
        </p:nvCxnSpPr>
        <p:spPr>
          <a:xfrm>
            <a:off x="5277036" y="227687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feld 183"/>
          <p:cNvSpPr txBox="1"/>
          <p:nvPr/>
        </p:nvSpPr>
        <p:spPr>
          <a:xfrm>
            <a:off x="2072680" y="2852936"/>
            <a:ext cx="1224136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Wirtschaftsförderung Region Goslar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GmbH &amp; Co. KG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2,99%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186" name="Gerade Verbindung mit Pfeil 185"/>
          <p:cNvCxnSpPr>
            <a:stCxn id="6" idx="2"/>
            <a:endCxn id="184" idx="0"/>
          </p:cNvCxnSpPr>
          <p:nvPr/>
        </p:nvCxnSpPr>
        <p:spPr>
          <a:xfrm>
            <a:off x="2540732" y="2276872"/>
            <a:ext cx="14401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feld 200"/>
          <p:cNvSpPr txBox="1"/>
          <p:nvPr/>
        </p:nvSpPr>
        <p:spPr>
          <a:xfrm>
            <a:off x="5961112" y="2852936"/>
            <a:ext cx="1296144" cy="648072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Kurbetriebs-</a:t>
            </a:r>
            <a:r>
              <a:rPr lang="de-DE" sz="800" b="1" dirty="0" err="1" smtClean="0">
                <a:latin typeface="Trebuchet MS" pitchFamily="34" charset="0"/>
              </a:rPr>
              <a:t>gesellschaft</a:t>
            </a:r>
            <a:r>
              <a:rPr lang="de-DE" sz="800" b="1" dirty="0" smtClean="0">
                <a:latin typeface="Trebuchet MS" pitchFamily="34" charset="0"/>
              </a:rPr>
              <a:t>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„Die Oberharzer“ mbH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203" name="Gerade Verbindung mit Pfeil 202"/>
          <p:cNvCxnSpPr>
            <a:stCxn id="7" idx="2"/>
            <a:endCxn id="201" idx="0"/>
          </p:cNvCxnSpPr>
          <p:nvPr/>
        </p:nvCxnSpPr>
        <p:spPr>
          <a:xfrm>
            <a:off x="6609184" y="227687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feld 205"/>
          <p:cNvSpPr txBox="1"/>
          <p:nvPr/>
        </p:nvSpPr>
        <p:spPr>
          <a:xfrm>
            <a:off x="7473280" y="2852936"/>
            <a:ext cx="93610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Volksbank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im Harz eG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9 Anteile à 1.440€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208" name="Gerade Verbindung mit Pfeil 207"/>
          <p:cNvCxnSpPr>
            <a:stCxn id="13" idx="2"/>
            <a:endCxn id="206" idx="0"/>
          </p:cNvCxnSpPr>
          <p:nvPr/>
        </p:nvCxnSpPr>
        <p:spPr>
          <a:xfrm>
            <a:off x="7941332" y="227687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feld 212"/>
          <p:cNvSpPr txBox="1"/>
          <p:nvPr/>
        </p:nvSpPr>
        <p:spPr>
          <a:xfrm>
            <a:off x="8697416" y="2852936"/>
            <a:ext cx="100811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Fachschule für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Wirtschaft und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Technik </a:t>
            </a:r>
            <a:r>
              <a:rPr lang="de-DE" sz="800" b="1" dirty="0" err="1" smtClean="0">
                <a:latin typeface="Trebuchet MS" pitchFamily="34" charset="0"/>
              </a:rPr>
              <a:t>gGmbH</a:t>
            </a:r>
            <a:endParaRPr lang="de-DE" sz="800" b="1" dirty="0" smtClean="0">
              <a:latin typeface="Trebuchet MS" pitchFamily="34" charset="0"/>
            </a:endParaRP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20%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215" name="Gerade Verbindung mit Pfeil 214"/>
          <p:cNvCxnSpPr>
            <a:stCxn id="14" idx="2"/>
            <a:endCxn id="213" idx="0"/>
          </p:cNvCxnSpPr>
          <p:nvPr/>
        </p:nvCxnSpPr>
        <p:spPr>
          <a:xfrm>
            <a:off x="9201472" y="227687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feld 247"/>
          <p:cNvSpPr txBox="1"/>
          <p:nvPr/>
        </p:nvSpPr>
        <p:spPr>
          <a:xfrm>
            <a:off x="632520" y="5157192"/>
            <a:ext cx="122413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Technologiezentrum </a:t>
            </a:r>
          </a:p>
          <a:p>
            <a:pPr algn="ctr"/>
            <a:r>
              <a:rPr lang="de-DE" sz="800" b="1" dirty="0" smtClean="0">
                <a:latin typeface="Trebuchet MS" pitchFamily="34" charset="0"/>
              </a:rPr>
              <a:t>Clausthal-Zellerfeld GmbH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000672" y="5157192"/>
            <a:ext cx="136815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Kommunale Gesellschaft</a:t>
            </a:r>
          </a:p>
          <a:p>
            <a:pPr algn="ctr"/>
            <a:r>
              <a:rPr lang="de-DE" sz="800" dirty="0" smtClean="0">
                <a:latin typeface="Trebuchet MS" pitchFamily="34" charset="0"/>
              </a:rPr>
              <a:t>für Beteiligungsbesitz an </a:t>
            </a:r>
          </a:p>
          <a:p>
            <a:pPr algn="ctr"/>
            <a:r>
              <a:rPr lang="de-DE" sz="800" dirty="0" smtClean="0">
                <a:latin typeface="Trebuchet MS" pitchFamily="34" charset="0"/>
              </a:rPr>
              <a:t>der Ferngas Salzgitter GmbH</a:t>
            </a:r>
          </a:p>
          <a:p>
            <a:pPr algn="ctr"/>
            <a:r>
              <a:rPr lang="de-DE" sz="800" dirty="0" smtClean="0">
                <a:latin typeface="Trebuchet MS" pitchFamily="34" charset="0"/>
              </a:rPr>
              <a:t>14,354%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3512840" y="5157192"/>
            <a:ext cx="136815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Harzwasser-Kommunale Wasserversorgung GmbH</a:t>
            </a: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0,112%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251" name="Textfeld 250"/>
          <p:cNvSpPr txBox="1"/>
          <p:nvPr/>
        </p:nvSpPr>
        <p:spPr>
          <a:xfrm>
            <a:off x="5025008" y="5157192"/>
            <a:ext cx="136815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Fachschule für Wirtschaft und Technik </a:t>
            </a:r>
            <a:r>
              <a:rPr lang="de-DE" sz="800" dirty="0" err="1" smtClean="0">
                <a:latin typeface="Trebuchet MS" pitchFamily="34" charset="0"/>
              </a:rPr>
              <a:t>gGmbH</a:t>
            </a:r>
            <a:endParaRPr lang="de-DE" sz="800" dirty="0" smtClean="0">
              <a:latin typeface="Trebuchet MS" pitchFamily="34" charset="0"/>
            </a:endParaRPr>
          </a:p>
          <a:p>
            <a:pPr algn="ctr"/>
            <a:endParaRPr lang="de-DE" sz="8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10%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252" name="Textfeld 251"/>
          <p:cNvSpPr txBox="1"/>
          <p:nvPr/>
        </p:nvSpPr>
        <p:spPr>
          <a:xfrm>
            <a:off x="6537176" y="5157192"/>
            <a:ext cx="16561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Kooperationsgesellschaft Niedersächsischer  Versorgungs-unternehmen mbH KNV</a:t>
            </a:r>
          </a:p>
          <a:p>
            <a:pPr algn="ctr"/>
            <a:endParaRPr lang="de-DE" sz="500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0 %</a:t>
            </a:r>
          </a:p>
          <a:p>
            <a:pPr algn="ctr"/>
            <a:r>
              <a:rPr lang="de-DE" sz="600" dirty="0" smtClean="0">
                <a:latin typeface="Trebuchet MS" pitchFamily="34" charset="0"/>
              </a:rPr>
              <a:t>(in 2016 abgewickelt)</a:t>
            </a:r>
            <a:endParaRPr lang="de-DE" sz="800" dirty="0">
              <a:latin typeface="Trebuchet MS" pitchFamily="34" charset="0"/>
            </a:endParaRPr>
          </a:p>
        </p:txBody>
      </p:sp>
      <p:sp>
        <p:nvSpPr>
          <p:cNvPr id="297" name="Textfeld 296"/>
          <p:cNvSpPr txBox="1"/>
          <p:nvPr/>
        </p:nvSpPr>
        <p:spPr>
          <a:xfrm>
            <a:off x="6033120" y="3717032"/>
            <a:ext cx="1152128" cy="576064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b="1" dirty="0" smtClean="0">
                <a:latin typeface="Trebuchet MS" pitchFamily="34" charset="0"/>
              </a:rPr>
              <a:t>Städtische Brauerei Clausthal</a:t>
            </a:r>
          </a:p>
          <a:p>
            <a:pPr algn="ctr"/>
            <a:endParaRPr lang="de-DE" sz="800" b="1" dirty="0" smtClean="0">
              <a:latin typeface="Trebuchet MS" pitchFamily="34" charset="0"/>
            </a:endParaRPr>
          </a:p>
          <a:p>
            <a:pPr algn="ctr"/>
            <a:r>
              <a:rPr lang="de-DE" sz="800" dirty="0" smtClean="0">
                <a:latin typeface="Trebuchet MS" pitchFamily="34" charset="0"/>
              </a:rPr>
              <a:t>92,6%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299" name="Gerade Verbindung mit Pfeil 298"/>
          <p:cNvCxnSpPr>
            <a:stCxn id="201" idx="2"/>
            <a:endCxn id="297" idx="0"/>
          </p:cNvCxnSpPr>
          <p:nvPr/>
        </p:nvCxnSpPr>
        <p:spPr>
          <a:xfrm>
            <a:off x="6609184" y="3501008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184" idx="2"/>
            <a:endCxn id="118" idx="0"/>
          </p:cNvCxnSpPr>
          <p:nvPr/>
        </p:nvCxnSpPr>
        <p:spPr>
          <a:xfrm>
            <a:off x="2684748" y="3501008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/>
          <p:cNvSpPr txBox="1"/>
          <p:nvPr/>
        </p:nvSpPr>
        <p:spPr>
          <a:xfrm>
            <a:off x="2072680" y="3717032"/>
            <a:ext cx="12241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sz="800" dirty="0" smtClean="0">
                <a:latin typeface="Trebuchet MS" pitchFamily="34" charset="0"/>
              </a:rPr>
              <a:t>Wirtschaftsförderung Goslar GmbH</a:t>
            </a:r>
          </a:p>
          <a:p>
            <a:pPr algn="ctr"/>
            <a:r>
              <a:rPr lang="de-DE" sz="800" dirty="0" smtClean="0">
                <a:latin typeface="Trebuchet MS" pitchFamily="34" charset="0"/>
              </a:rPr>
              <a:t>100%</a:t>
            </a:r>
            <a:endParaRPr lang="de-DE" sz="800" dirty="0">
              <a:latin typeface="Trebuchet MS" pitchFamily="34" charset="0"/>
            </a:endParaRPr>
          </a:p>
        </p:txBody>
      </p:sp>
      <p:cxnSp>
        <p:nvCxnSpPr>
          <p:cNvPr id="168" name="Gewinkelte Verbindung 167"/>
          <p:cNvCxnSpPr>
            <a:stCxn id="16" idx="2"/>
            <a:endCxn id="252" idx="0"/>
          </p:cNvCxnSpPr>
          <p:nvPr/>
        </p:nvCxnSpPr>
        <p:spPr>
          <a:xfrm rot="16200000" flipH="1">
            <a:off x="3188804" y="980728"/>
            <a:ext cx="1656184" cy="6696744"/>
          </a:xfrm>
          <a:prstGeom prst="bentConnector3">
            <a:avLst>
              <a:gd name="adj1" fmla="val 76113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winkelte Verbindung 170"/>
          <p:cNvCxnSpPr>
            <a:stCxn id="16" idx="2"/>
            <a:endCxn id="249" idx="0"/>
          </p:cNvCxnSpPr>
          <p:nvPr/>
        </p:nvCxnSpPr>
        <p:spPr>
          <a:xfrm rot="16200000" flipH="1">
            <a:off x="848544" y="3320988"/>
            <a:ext cx="1656184" cy="2016224"/>
          </a:xfrm>
          <a:prstGeom prst="bentConnector3">
            <a:avLst>
              <a:gd name="adj1" fmla="val 7685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winkelte Verbindung 173"/>
          <p:cNvCxnSpPr>
            <a:stCxn id="16" idx="2"/>
            <a:endCxn id="250" idx="0"/>
          </p:cNvCxnSpPr>
          <p:nvPr/>
        </p:nvCxnSpPr>
        <p:spPr>
          <a:xfrm rot="16200000" flipH="1">
            <a:off x="1604628" y="2564904"/>
            <a:ext cx="1656184" cy="3528392"/>
          </a:xfrm>
          <a:prstGeom prst="bentConnector3">
            <a:avLst>
              <a:gd name="adj1" fmla="val 76113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winkelte Verbindung 177"/>
          <p:cNvCxnSpPr>
            <a:stCxn id="16" idx="2"/>
            <a:endCxn id="251" idx="0"/>
          </p:cNvCxnSpPr>
          <p:nvPr/>
        </p:nvCxnSpPr>
        <p:spPr>
          <a:xfrm rot="16200000" flipH="1">
            <a:off x="2360712" y="1808820"/>
            <a:ext cx="1656184" cy="5040560"/>
          </a:xfrm>
          <a:prstGeom prst="bentConnector3">
            <a:avLst>
              <a:gd name="adj1" fmla="val 7685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winkelte Verbindung 186"/>
          <p:cNvCxnSpPr>
            <a:stCxn id="16" idx="2"/>
            <a:endCxn id="248" idx="0"/>
          </p:cNvCxnSpPr>
          <p:nvPr/>
        </p:nvCxnSpPr>
        <p:spPr>
          <a:xfrm rot="16200000" flipH="1">
            <a:off x="128464" y="4041068"/>
            <a:ext cx="1656184" cy="576064"/>
          </a:xfrm>
          <a:prstGeom prst="bentConnector3">
            <a:avLst>
              <a:gd name="adj1" fmla="val 7760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5" name="Grafik 374" descr="Logo_Oberharz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424" y="620688"/>
            <a:ext cx="792088" cy="52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496" y="620688"/>
            <a:ext cx="432048" cy="52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A4-Papier (210 x 297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Larissa-Design</vt:lpstr>
      <vt:lpstr>Berg- und Universitätsstadt Clausthal-Zellerfeld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Berg- und Universitätsstadt Clausthal-Zellerfeld</dc:title>
  <dc:creator>Marie Kröher</dc:creator>
  <cp:lastModifiedBy>Peinemann Ulrike</cp:lastModifiedBy>
  <cp:revision>43</cp:revision>
  <dcterms:created xsi:type="dcterms:W3CDTF">2016-08-22T09:38:47Z</dcterms:created>
  <dcterms:modified xsi:type="dcterms:W3CDTF">2018-01-23T09:24:34Z</dcterms:modified>
</cp:coreProperties>
</file>